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CC00"/>
    <a:srgbClr val="FFCCCC"/>
    <a:srgbClr val="000066"/>
    <a:srgbClr val="003366"/>
    <a:srgbClr val="800000"/>
    <a:srgbClr val="0033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4"/>
    <p:restoredTop sz="94660"/>
  </p:normalViewPr>
  <p:slideViewPr>
    <p:cSldViewPr snapToGrid="0">
      <p:cViewPr varScale="1">
        <p:scale>
          <a:sx n="73" d="100"/>
          <a:sy n="73" d="100"/>
        </p:scale>
        <p:origin x="86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ru-RU" altLang="ru-RU" dirty="0"/>
              <a:t>Образец заголовка</a:t>
            </a:r>
            <a:endParaRPr lang="ru-RU" alt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ru-RU" altLang="ru-RU" dirty="0"/>
              <a:t>Образец текста</a:t>
            </a:r>
            <a:endParaRPr lang="ru-RU" altLang="ru-RU" dirty="0"/>
          </a:p>
          <a:p>
            <a:pPr lvl="1"/>
            <a:r>
              <a:rPr lang="ru-RU" altLang="ru-RU" dirty="0"/>
              <a:t>Второй уровень</a:t>
            </a:r>
            <a:endParaRPr lang="ru-RU" altLang="ru-RU" dirty="0"/>
          </a:p>
          <a:p>
            <a:pPr lvl="2"/>
            <a:r>
              <a:rPr lang="ru-RU" altLang="ru-RU" dirty="0"/>
              <a:t>Третий уровень</a:t>
            </a:r>
            <a:endParaRPr lang="ru-RU" altLang="ru-RU" dirty="0"/>
          </a:p>
          <a:p>
            <a:pPr lvl="3"/>
            <a:r>
              <a:rPr lang="ru-RU" altLang="ru-RU" dirty="0"/>
              <a:t>Четвертый уровень</a:t>
            </a:r>
            <a:endParaRPr lang="ru-RU" altLang="ru-RU" dirty="0"/>
          </a:p>
          <a:p>
            <a:pPr lvl="4"/>
            <a:r>
              <a:rPr lang="ru-RU" altLang="ru-RU" dirty="0"/>
              <a:t>Пятый уровень</a:t>
            </a:r>
            <a:endParaRPr lang="ru-RU" alt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4F7B7-B398-40FF-8E81-F1126B1A37C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7C1E9-63E6-4A3D-A8D5-55431DADC022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6.png"/><Relationship Id="rId14" Type="http://schemas.openxmlformats.org/officeDocument/2006/relationships/image" Target="../media/image25.png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51.png"/><Relationship Id="rId22" Type="http://schemas.openxmlformats.org/officeDocument/2006/relationships/image" Target="../media/image50.png"/><Relationship Id="rId21" Type="http://schemas.openxmlformats.org/officeDocument/2006/relationships/image" Target="../media/image26.png"/><Relationship Id="rId20" Type="http://schemas.openxmlformats.org/officeDocument/2006/relationships/image" Target="../media/image49.png"/><Relationship Id="rId2" Type="http://schemas.openxmlformats.org/officeDocument/2006/relationships/image" Target="../media/image13.png"/><Relationship Id="rId19" Type="http://schemas.openxmlformats.org/officeDocument/2006/relationships/image" Target="../media/image48.png"/><Relationship Id="rId18" Type="http://schemas.openxmlformats.org/officeDocument/2006/relationships/image" Target="../media/image47.png"/><Relationship Id="rId17" Type="http://schemas.openxmlformats.org/officeDocument/2006/relationships/image" Target="../media/image25.png"/><Relationship Id="rId16" Type="http://schemas.openxmlformats.org/officeDocument/2006/relationships/image" Target="../media/image46.png"/><Relationship Id="rId15" Type="http://schemas.openxmlformats.org/officeDocument/2006/relationships/image" Target="../media/image45.png"/><Relationship Id="rId14" Type="http://schemas.openxmlformats.org/officeDocument/2006/relationships/image" Target="../media/image44.png"/><Relationship Id="rId13" Type="http://schemas.openxmlformats.org/officeDocument/2006/relationships/image" Target="../media/image43.png"/><Relationship Id="rId12" Type="http://schemas.openxmlformats.org/officeDocument/2006/relationships/image" Target="../media/image42.png"/><Relationship Id="rId11" Type="http://schemas.openxmlformats.org/officeDocument/2006/relationships/image" Target="../media/image41.png"/><Relationship Id="rId10" Type="http://schemas.openxmlformats.org/officeDocument/2006/relationships/image" Target="../media/image40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image" Target="../media/image57.png"/><Relationship Id="rId7" Type="http://schemas.openxmlformats.org/officeDocument/2006/relationships/image" Target="../media/image56.png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19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60.png"/><Relationship Id="rId11" Type="http://schemas.openxmlformats.org/officeDocument/2006/relationships/image" Target="../media/image21.png"/><Relationship Id="rId10" Type="http://schemas.openxmlformats.org/officeDocument/2006/relationships/image" Target="../media/image59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1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2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9.png"/><Relationship Id="rId6" Type="http://schemas.openxmlformats.org/officeDocument/2006/relationships/image" Target="../media/image68.png"/><Relationship Id="rId5" Type="http://schemas.openxmlformats.org/officeDocument/2006/relationships/image" Target="../media/image30.png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0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Прямоугольник 5"/>
          <p:cNvSpPr/>
          <p:nvPr/>
        </p:nvSpPr>
        <p:spPr>
          <a:xfrm>
            <a:off x="0" y="0"/>
            <a:ext cx="12192000" cy="5861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ru-RU" altLang="ru-RU" b="1" dirty="0">
              <a:solidFill>
                <a:srgbClr val="003399"/>
              </a:solidFill>
              <a:ea typeface="Calibri" panose="020F0502020204030204" pitchFamily="34" charset="0"/>
            </a:endParaRPr>
          </a:p>
        </p:txBody>
      </p:sp>
      <p:sp>
        <p:nvSpPr>
          <p:cNvPr id="2052" name="Прямоугольник 6"/>
          <p:cNvSpPr/>
          <p:nvPr/>
        </p:nvSpPr>
        <p:spPr>
          <a:xfrm>
            <a:off x="0" y="955675"/>
            <a:ext cx="121920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>
                <a:solidFill>
                  <a:srgbClr val="3333CC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Мастер - класс педагога</a:t>
            </a:r>
            <a:endParaRPr lang="ru-RU" altLang="ru-RU" sz="3200" dirty="0">
              <a:solidFill>
                <a:srgbClr val="3333CC"/>
              </a:solidFill>
              <a:ea typeface="Calibri" panose="020F0502020204030204" pitchFamily="34" charset="0"/>
            </a:endParaRPr>
          </a:p>
        </p:txBody>
      </p:sp>
      <p:sp>
        <p:nvSpPr>
          <p:cNvPr id="2053" name="Прямоугольник 7"/>
          <p:cNvSpPr/>
          <p:nvPr/>
        </p:nvSpPr>
        <p:spPr>
          <a:xfrm>
            <a:off x="169863" y="1695450"/>
            <a:ext cx="121920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«ОСОБЕННОСТИ ИСПОЛЬЗОВАНИЯ </a:t>
            </a:r>
            <a:endParaRPr lang="ru-RU" altLang="ru-RU" sz="3600" b="1" dirty="0">
              <a:solidFill>
                <a:srgbClr val="0000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КВАДРАТА ПОЛИБИЯ И ЕГО АНАЛОГОВ</a:t>
            </a: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altLang="ru-RU" sz="3600" b="1" dirty="0">
              <a:solidFill>
                <a:srgbClr val="0000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ДЛЯ РАЗВИТИЯ ЛОГИЧЕСКОГО МЫШЕНИЯ У ДЕТЕЙ ДОШКОЛЬНОГО ВОЗРАСТА»</a:t>
            </a:r>
            <a:endParaRPr lang="ru-RU" altLang="ru-RU" sz="3600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2054" name="Прямоугольник 8"/>
          <p:cNvSpPr/>
          <p:nvPr/>
        </p:nvSpPr>
        <p:spPr>
          <a:xfrm>
            <a:off x="0" y="4159250"/>
            <a:ext cx="12192000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Автор:</a:t>
            </a:r>
            <a:endParaRPr lang="ru-RU" altLang="ru-RU" sz="2400" b="1" dirty="0">
              <a:solidFill>
                <a:srgbClr val="0000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Бутова Юлия Александровна,</a:t>
            </a:r>
            <a:endParaRPr lang="ru-RU" altLang="ru-RU" sz="2400" b="1" dirty="0">
              <a:solidFill>
                <a:srgbClr val="0000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воспитатель</a:t>
            </a:r>
            <a:endParaRPr lang="ru-RU" altLang="ru-RU" sz="2400" b="1" dirty="0">
              <a:solidFill>
                <a:srgbClr val="0000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МОУ Детского сада № 117 Тракторозаводского района Волгограда</a:t>
            </a:r>
            <a:endParaRPr lang="ru-RU" altLang="ru-RU" sz="2400" b="1" dirty="0">
              <a:solidFill>
                <a:srgbClr val="00006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055" name="Прямоугольник 10"/>
          <p:cNvSpPr/>
          <p:nvPr/>
        </p:nvSpPr>
        <p:spPr>
          <a:xfrm>
            <a:off x="4624388" y="6370638"/>
            <a:ext cx="23876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Волгоград, 2025</a:t>
            </a:r>
            <a:endParaRPr lang="ru-RU" altLang="ru-RU" sz="1800" dirty="0"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751138" y="855663"/>
          <a:ext cx="7199313" cy="58912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885"/>
                <a:gridCol w="1199885"/>
                <a:gridCol w="1199885"/>
                <a:gridCol w="1199885"/>
                <a:gridCol w="1199885"/>
                <a:gridCol w="1199885"/>
              </a:tblGrid>
              <a:tr h="981869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40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40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40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40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40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8186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</a:tr>
              <a:tr h="98186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</a:tr>
              <a:tr h="98186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</a:tr>
              <a:tr h="98186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</a:tr>
              <a:tr h="98186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4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7" marB="45717"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marT="45717" marB="45717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137" name="Рисунок 9"/>
          <p:cNvPicPr>
            <a:picLocks noChangeAspect="1"/>
          </p:cNvPicPr>
          <p:nvPr/>
        </p:nvPicPr>
        <p:blipFill>
          <a:blip r:embed="rId2"/>
          <a:srcRect l="560" t="3633" r="3598" b="6297"/>
          <a:stretch>
            <a:fillRect/>
          </a:stretch>
        </p:blipFill>
        <p:spPr>
          <a:xfrm>
            <a:off x="3951288" y="1817688"/>
            <a:ext cx="5897562" cy="4857750"/>
          </a:xfrm>
          <a:prstGeom prst="rect">
            <a:avLst/>
          </a:prstGeom>
          <a:noFill/>
          <a:ln w="762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138" name="Прямоугольник 11"/>
          <p:cNvSpPr/>
          <p:nvPr/>
        </p:nvSpPr>
        <p:spPr>
          <a:xfrm>
            <a:off x="4295775" y="115888"/>
            <a:ext cx="4899025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КВАДРАТ ПОЛИБИЯ </a:t>
            </a:r>
            <a:endParaRPr lang="ru-RU" altLang="ru-RU" sz="1800" dirty="0"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Прямоугольник 11"/>
          <p:cNvSpPr/>
          <p:nvPr/>
        </p:nvSpPr>
        <p:spPr>
          <a:xfrm>
            <a:off x="1225550" y="350838"/>
            <a:ext cx="2722563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ПОЛИБИЙ </a:t>
            </a:r>
            <a:endParaRPr lang="ru-RU" altLang="ru-RU" sz="1800" dirty="0">
              <a:solidFill>
                <a:srgbClr val="000066"/>
              </a:solidFill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69" y="997436"/>
            <a:ext cx="3753934" cy="567696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101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425" y="2108200"/>
            <a:ext cx="3587750" cy="361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2" name="Прямоугольник 12"/>
          <p:cNvSpPr/>
          <p:nvPr/>
        </p:nvSpPr>
        <p:spPr>
          <a:xfrm>
            <a:off x="6554788" y="350838"/>
            <a:ext cx="4899025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КВАДРАТ ПОЛИБИЯ </a:t>
            </a:r>
            <a:endParaRPr lang="ru-RU" altLang="ru-RU" sz="1800" dirty="0">
              <a:solidFill>
                <a:srgbClr val="000066"/>
              </a:solidFill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42" y="1621906"/>
            <a:ext cx="5547221" cy="36180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124" name="Прямоугольник 8"/>
          <p:cNvSpPr/>
          <p:nvPr/>
        </p:nvSpPr>
        <p:spPr>
          <a:xfrm>
            <a:off x="3082925" y="473075"/>
            <a:ext cx="6026150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РУССКИЕ ДЕКАБРИСТЫ </a:t>
            </a:r>
            <a:endParaRPr lang="ru-RU" altLang="ru-RU" sz="1800" dirty="0">
              <a:solidFill>
                <a:srgbClr val="000066"/>
              </a:solidFill>
              <a:ea typeface="Calibri" panose="020F0502020204030204" pitchFamily="34" charset="0"/>
            </a:endParaRPr>
          </a:p>
        </p:txBody>
      </p:sp>
      <p:pic>
        <p:nvPicPr>
          <p:cNvPr id="5125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963" y="1622425"/>
            <a:ext cx="5510212" cy="41259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36" y="397646"/>
            <a:ext cx="8340536" cy="62554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Прямоугольник 8"/>
          <p:cNvSpPr/>
          <p:nvPr/>
        </p:nvSpPr>
        <p:spPr>
          <a:xfrm>
            <a:off x="0" y="84138"/>
            <a:ext cx="12192000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41, 34, 62, 23;</a:t>
            </a:r>
            <a:endParaRPr lang="ru-RU" alt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35, 16, 15, 11, 14, 34, 14, 34, 14, 34, 13</a:t>
            </a:r>
            <a:endParaRPr lang="ru-RU" altLang="ru-RU" sz="48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172" name="Рисунок 10"/>
          <p:cNvPicPr>
            <a:picLocks noChangeAspect="1"/>
          </p:cNvPicPr>
          <p:nvPr/>
        </p:nvPicPr>
        <p:blipFill>
          <a:blip r:embed="rId2"/>
          <a:srcRect l="4350" t="3104" r="4086" b="9303"/>
          <a:stretch>
            <a:fillRect/>
          </a:stretch>
        </p:blipFill>
        <p:spPr>
          <a:xfrm>
            <a:off x="1944688" y="1825625"/>
            <a:ext cx="6831012" cy="4894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Прямоугольник 8"/>
          <p:cNvSpPr/>
          <p:nvPr/>
        </p:nvSpPr>
        <p:spPr>
          <a:xfrm>
            <a:off x="0" y="84138"/>
            <a:ext cx="1219200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СОЮЗ </a:t>
            </a:r>
            <a:endParaRPr lang="ru-RU" alt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С=41, О=34, Ю=62, З=23;</a:t>
            </a:r>
            <a:endParaRPr lang="ru-RU" altLang="ru-RU" sz="3600" b="1" dirty="0">
              <a:solidFill>
                <a:srgbClr val="0000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ПЕДАГОГОВ</a:t>
            </a:r>
            <a:endParaRPr lang="ru-RU" alt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П=35, Е=16, Д=15, А=11, Г=14, О=34, Г=14, О=34, В=13</a:t>
            </a:r>
            <a:endParaRPr lang="ru-RU" altLang="ru-RU" sz="3600" b="1" dirty="0">
              <a:solidFill>
                <a:srgbClr val="00006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2"/>
          <a:srcRect l="4350" t="3104" r="4086" b="9303"/>
          <a:stretch>
            <a:fillRect/>
          </a:stretch>
        </p:blipFill>
        <p:spPr>
          <a:xfrm>
            <a:off x="3133725" y="2506663"/>
            <a:ext cx="5924550" cy="4244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19" name="Прямоугольник 8"/>
          <p:cNvSpPr/>
          <p:nvPr/>
        </p:nvSpPr>
        <p:spPr>
          <a:xfrm>
            <a:off x="0" y="84138"/>
            <a:ext cx="121920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Федеральная образовательная программа </a:t>
            </a:r>
            <a:endParaRPr lang="ru-RU" alt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дошкольного образования </a:t>
            </a:r>
            <a:endParaRPr lang="ru-RU" altLang="ru-RU" sz="3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424" y="1284467"/>
            <a:ext cx="3744975" cy="52956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035" y="1284467"/>
            <a:ext cx="3664143" cy="51813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Прямоугольник 8"/>
          <p:cNvSpPr>
            <a:spLocks noChangeArrowheads="1"/>
          </p:cNvSpPr>
          <p:nvPr/>
        </p:nvSpPr>
        <p:spPr bwMode="auto">
          <a:xfrm>
            <a:off x="2948151" y="2166337"/>
            <a:ext cx="6295698" cy="646331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Результативность обучения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4193" y="438836"/>
            <a:ext cx="5128849" cy="1200329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p>
            <a:pPr algn="ctr"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Развитие внимания</a:t>
            </a:r>
            <a:endParaRPr lang="ru-RU" altLang="ru-RU" sz="3600" b="1" dirty="0">
              <a:solidFill>
                <a:srgbClr val="0000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endParaRPr sz="3600" dirty="0"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0552" y="413976"/>
            <a:ext cx="5328745" cy="1200329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p>
            <a:pPr algn="ctr">
              <a:buNone/>
            </a:pPr>
            <a:r>
              <a:rPr lang="ru-RU" altLang="ru-RU" sz="36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Развитие логического мышления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 rot="16200000">
            <a:off x="4318299" y="1734252"/>
            <a:ext cx="456092" cy="33886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трелка влево 9"/>
          <p:cNvSpPr/>
          <p:nvPr/>
        </p:nvSpPr>
        <p:spPr>
          <a:xfrm rot="16200000">
            <a:off x="7051702" y="1716617"/>
            <a:ext cx="491361" cy="33886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55" y="2957358"/>
            <a:ext cx="4419397" cy="37345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Изображение 3" descr="IMG_20241228_1057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844" y="2957359"/>
            <a:ext cx="4297873" cy="37345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Прямоугольник 8"/>
          <p:cNvSpPr>
            <a:spLocks noChangeArrowheads="1"/>
          </p:cNvSpPr>
          <p:nvPr/>
        </p:nvSpPr>
        <p:spPr bwMode="auto">
          <a:xfrm>
            <a:off x="252249" y="2166337"/>
            <a:ext cx="11687502" cy="2861310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логического мышления;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концентрации и быстрого переключения внимания;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эффекта таинственности;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атмосферы </a:t>
            </a:r>
            <a:r>
              <a:rPr kumimoji="0" lang="ru-RU" altLang="ru-RU" sz="3600" b="1" i="0" u="none" strike="noStrike" kern="1200" cap="none" spc="0" normalizeH="0" baseline="0" noProof="0" dirty="0" err="1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доверия</a:t>
            </a: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детском коллективе.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249" y="314906"/>
            <a:ext cx="5128849" cy="769441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p>
            <a:pPr algn="ctr">
              <a:buNone/>
            </a:pPr>
            <a:r>
              <a:rPr lang="ru-RU" altLang="ru-RU" sz="44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ШИФРОВКА</a:t>
            </a:r>
            <a:endParaRPr lang="ru-RU" altLang="ru-RU" sz="4400" b="1" dirty="0">
              <a:solidFill>
                <a:srgbClr val="00006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3356" y="329932"/>
            <a:ext cx="4906395" cy="769441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p>
            <a:pPr algn="ctr">
              <a:buNone/>
            </a:pPr>
            <a:r>
              <a:rPr lang="ru-RU" altLang="ru-RU" sz="4400" b="1" dirty="0">
                <a:solidFill>
                  <a:srgbClr val="000066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ДЕШИФРОВКА</a:t>
            </a:r>
            <a:endParaRPr lang="ru-RU" altLang="ru-RU" sz="4400" b="1" dirty="0">
              <a:solidFill>
                <a:srgbClr val="00006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8"/>
          <p:cNvSpPr>
            <a:spLocks noChangeArrowheads="1"/>
          </p:cNvSpPr>
          <p:nvPr/>
        </p:nvSpPr>
        <p:spPr bwMode="auto">
          <a:xfrm>
            <a:off x="5792068" y="329932"/>
            <a:ext cx="830318" cy="830997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8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kumimoji="0" lang="ru-RU" altLang="ru-RU" sz="48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8"/>
          <p:cNvSpPr>
            <a:spLocks noChangeArrowheads="1"/>
          </p:cNvSpPr>
          <p:nvPr/>
        </p:nvSpPr>
        <p:spPr bwMode="auto">
          <a:xfrm>
            <a:off x="5792068" y="1217357"/>
            <a:ext cx="830318" cy="830997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8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kumimoji="0" lang="ru-RU" altLang="ru-RU" sz="48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Прямоугольник 8"/>
          <p:cNvSpPr>
            <a:spLocks noChangeArrowheads="1"/>
          </p:cNvSpPr>
          <p:nvPr/>
        </p:nvSpPr>
        <p:spPr bwMode="auto">
          <a:xfrm>
            <a:off x="3447393" y="106310"/>
            <a:ext cx="5297214" cy="646331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ПОЛИБИЯ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194441" y="889114"/>
            <a:ext cx="5297214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Шифр «Составь узор»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001407" y="889114"/>
            <a:ext cx="5990897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Шифр «Составь картинку»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4" name="Рисунок 3"/>
          <p:cNvPicPr>
            <a:picLocks noChangeAspect="1"/>
          </p:cNvPicPr>
          <p:nvPr/>
        </p:nvPicPr>
        <p:blipFill>
          <a:blip r:embed="rId2"/>
          <a:srcRect l="14143" r="45001" b="42108"/>
          <a:stretch>
            <a:fillRect/>
          </a:stretch>
        </p:blipFill>
        <p:spPr>
          <a:xfrm>
            <a:off x="1108075" y="1671638"/>
            <a:ext cx="3475038" cy="276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внобедренный треугольник 13"/>
          <p:cNvSpPr/>
          <p:nvPr/>
        </p:nvSpPr>
        <p:spPr>
          <a:xfrm>
            <a:off x="614363" y="5392738"/>
            <a:ext cx="1060450" cy="914400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 rot="10800000">
            <a:off x="1228725" y="5392738"/>
            <a:ext cx="1062038" cy="914400"/>
          </a:xfrm>
          <a:prstGeom prst="triangle">
            <a:avLst/>
          </a:prstGeom>
          <a:solidFill>
            <a:srgbClr val="7030A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3028950" y="5397500"/>
            <a:ext cx="1060450" cy="914400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>
          <a:xfrm>
            <a:off x="1798638" y="5413375"/>
            <a:ext cx="1060450" cy="914400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4308475" y="5392738"/>
            <a:ext cx="1060450" cy="914400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10800000">
            <a:off x="2408238" y="5413375"/>
            <a:ext cx="1062038" cy="914400"/>
          </a:xfrm>
          <a:prstGeom prst="triangle">
            <a:avLst/>
          </a:prstGeom>
          <a:solidFill>
            <a:srgbClr val="7030A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 rot="10800000">
            <a:off x="3675063" y="5413375"/>
            <a:ext cx="1062038" cy="914400"/>
          </a:xfrm>
          <a:prstGeom prst="triangle">
            <a:avLst/>
          </a:prstGeom>
          <a:solidFill>
            <a:srgbClr val="7030A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302" name="Рисунок 20"/>
          <p:cNvPicPr>
            <a:picLocks noChangeAspect="1"/>
          </p:cNvPicPr>
          <p:nvPr/>
        </p:nvPicPr>
        <p:blipFill>
          <a:blip r:embed="rId2"/>
          <a:srcRect l="14143" r="45001" b="42108"/>
          <a:stretch>
            <a:fillRect/>
          </a:stretch>
        </p:blipFill>
        <p:spPr>
          <a:xfrm>
            <a:off x="7435850" y="1652588"/>
            <a:ext cx="3509963" cy="2798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Прямоугольник 23"/>
          <p:cNvSpPr/>
          <p:nvPr/>
        </p:nvSpPr>
        <p:spPr>
          <a:xfrm>
            <a:off x="6978650" y="5473700"/>
            <a:ext cx="914400" cy="914400"/>
          </a:xfrm>
          <a:prstGeom prst="rect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6905625" y="4505325"/>
            <a:ext cx="1060450" cy="914400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9736138" y="5337175"/>
            <a:ext cx="914400" cy="914400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Овал 26"/>
          <p:cNvSpPr/>
          <p:nvPr/>
        </p:nvSpPr>
        <p:spPr>
          <a:xfrm rot="804274">
            <a:off x="8339138" y="5451475"/>
            <a:ext cx="1214438" cy="49847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Овал 27"/>
          <p:cNvSpPr/>
          <p:nvPr/>
        </p:nvSpPr>
        <p:spPr>
          <a:xfrm rot="2657952">
            <a:off x="8718550" y="4827588"/>
            <a:ext cx="1214438" cy="49847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Овал 28"/>
          <p:cNvSpPr/>
          <p:nvPr/>
        </p:nvSpPr>
        <p:spPr>
          <a:xfrm rot="18815994">
            <a:off x="10456069" y="4723606"/>
            <a:ext cx="1214438" cy="49847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Овал 29"/>
          <p:cNvSpPr/>
          <p:nvPr/>
        </p:nvSpPr>
        <p:spPr>
          <a:xfrm rot="20399530">
            <a:off x="10855325" y="5343525"/>
            <a:ext cx="1214438" cy="49847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Овал 30"/>
          <p:cNvSpPr/>
          <p:nvPr/>
        </p:nvSpPr>
        <p:spPr>
          <a:xfrm rot="1727094">
            <a:off x="10777538" y="6157913"/>
            <a:ext cx="1214438" cy="49847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Овал 31"/>
          <p:cNvSpPr/>
          <p:nvPr/>
        </p:nvSpPr>
        <p:spPr>
          <a:xfrm rot="19858781">
            <a:off x="8583613" y="6173788"/>
            <a:ext cx="1214438" cy="49847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4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Прямоугольник 8"/>
          <p:cNvSpPr>
            <a:spLocks noChangeArrowheads="1"/>
          </p:cNvSpPr>
          <p:nvPr/>
        </p:nvSpPr>
        <p:spPr bwMode="auto">
          <a:xfrm>
            <a:off x="3447393" y="106310"/>
            <a:ext cx="5297214" cy="646331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ПОЛИБИЯ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262809" y="828972"/>
            <a:ext cx="4945117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Шифр 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«Найди клад»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875283" y="814962"/>
            <a:ext cx="6184697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Шифр 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«Продолжи логический ряд»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8" name="Рисунок 1"/>
          <p:cNvPicPr>
            <a:picLocks noChangeAspect="1"/>
          </p:cNvPicPr>
          <p:nvPr/>
        </p:nvPicPr>
        <p:blipFill>
          <a:blip r:embed="rId2"/>
          <a:srcRect l="14316" r="45000" b="42722"/>
          <a:stretch>
            <a:fillRect/>
          </a:stretch>
        </p:blipFill>
        <p:spPr>
          <a:xfrm>
            <a:off x="866775" y="2108200"/>
            <a:ext cx="3736975" cy="2959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13" y="2897188"/>
            <a:ext cx="623887" cy="660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413" y="3636963"/>
            <a:ext cx="558800" cy="639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1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8413" y="4394200"/>
            <a:ext cx="685800" cy="555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8413" y="2894013"/>
            <a:ext cx="712787" cy="663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3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313" y="4346575"/>
            <a:ext cx="490537" cy="576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4" name="Рисунок 4"/>
          <p:cNvPicPr>
            <a:picLocks noChangeAspect="1"/>
          </p:cNvPicPr>
          <p:nvPr/>
        </p:nvPicPr>
        <p:blipFill>
          <a:blip r:embed="rId8"/>
          <a:srcRect l="14316" r="15866"/>
          <a:stretch>
            <a:fillRect/>
          </a:stretch>
        </p:blipFill>
        <p:spPr>
          <a:xfrm>
            <a:off x="7126288" y="2111375"/>
            <a:ext cx="3683000" cy="2967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" name="Рисунок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075" y="5290782"/>
            <a:ext cx="803336" cy="80500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Рисунок 5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133" y="5327434"/>
            <a:ext cx="1069975" cy="7683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Рисунок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128" y="5213789"/>
            <a:ext cx="808037" cy="9207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Рисунок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4" r="16724"/>
          <a:stretch>
            <a:fillRect/>
          </a:stretch>
        </p:blipFill>
        <p:spPr bwMode="auto">
          <a:xfrm>
            <a:off x="9116185" y="5234427"/>
            <a:ext cx="893762" cy="90011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Рисунок 5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967" y="5232839"/>
            <a:ext cx="955675" cy="8826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Прямоугольник 8"/>
          <p:cNvSpPr>
            <a:spLocks noChangeArrowheads="1"/>
          </p:cNvSpPr>
          <p:nvPr/>
        </p:nvSpPr>
        <p:spPr bwMode="auto">
          <a:xfrm>
            <a:off x="11229662" y="5277784"/>
            <a:ext cx="892231" cy="830997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800" b="1" i="0" u="none" strike="noStrike" kern="1200" cap="none" spc="0" normalizeH="0" baseline="0" noProof="0" dirty="0" smtClean="0">
                <a:ln w="2540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kumimoji="0" lang="ru-RU" altLang="ru-RU" sz="4800" b="1" i="0" u="none" strike="noStrike" kern="1200" cap="none" spc="0" normalizeH="0" baseline="0" noProof="0" dirty="0" smtClean="0">
              <a:ln w="254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31" name="Рисунок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58875" y="4833938"/>
            <a:ext cx="2500313" cy="1857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32" name="Рисунок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82850" y="5970588"/>
            <a:ext cx="736600" cy="623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27" y="-57707"/>
            <a:ext cx="8646745" cy="6915707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3" name="Рисунок 1"/>
          <p:cNvPicPr>
            <a:picLocks noChangeAspect="1"/>
          </p:cNvPicPr>
          <p:nvPr/>
        </p:nvPicPr>
        <p:blipFill>
          <a:blip r:embed="rId2"/>
          <a:srcRect l="14316" r="23796"/>
          <a:stretch>
            <a:fillRect/>
          </a:stretch>
        </p:blipFill>
        <p:spPr>
          <a:xfrm>
            <a:off x="914400" y="73025"/>
            <a:ext cx="7388225" cy="671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Стрелка влево 2"/>
          <p:cNvSpPr/>
          <p:nvPr/>
        </p:nvSpPr>
        <p:spPr>
          <a:xfrm flipH="1">
            <a:off x="147638" y="4046538"/>
            <a:ext cx="4383088" cy="484188"/>
          </a:xfrm>
          <a:prstGeom prst="leftArrow">
            <a:avLst/>
          </a:prstGeom>
          <a:solidFill>
            <a:srgbClr val="0033CC"/>
          </a:solidFill>
          <a:ln w="1905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трелка влево 5"/>
          <p:cNvSpPr/>
          <p:nvPr/>
        </p:nvSpPr>
        <p:spPr>
          <a:xfrm rot="5400000" flipH="1">
            <a:off x="3368675" y="1465263"/>
            <a:ext cx="3268663" cy="484188"/>
          </a:xfrm>
          <a:prstGeom prst="leftArrow">
            <a:avLst/>
          </a:prstGeom>
          <a:solidFill>
            <a:srgbClr val="FF0000"/>
          </a:solidFill>
          <a:ln w="1905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Кольцо 8"/>
          <p:cNvSpPr/>
          <p:nvPr/>
        </p:nvSpPr>
        <p:spPr>
          <a:xfrm>
            <a:off x="4530725" y="3341688"/>
            <a:ext cx="1901825" cy="1808163"/>
          </a:xfrm>
          <a:prstGeom prst="donut">
            <a:avLst>
              <a:gd name="adj" fmla="val 5478"/>
            </a:avLst>
          </a:prstGeom>
          <a:solidFill>
            <a:srgbClr val="00FF00"/>
          </a:solidFill>
          <a:ln w="2222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7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2016125"/>
            <a:ext cx="3038475" cy="2976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Кольцо 11"/>
          <p:cNvSpPr/>
          <p:nvPr/>
        </p:nvSpPr>
        <p:spPr>
          <a:xfrm>
            <a:off x="8375650" y="1612900"/>
            <a:ext cx="3773488" cy="3757613"/>
          </a:xfrm>
          <a:prstGeom prst="donut">
            <a:avLst>
              <a:gd name="adj" fmla="val 5478"/>
            </a:avLst>
          </a:prstGeom>
          <a:solidFill>
            <a:srgbClr val="00FF00"/>
          </a:solidFill>
          <a:ln w="2222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7" name="Рисунок 1"/>
          <p:cNvPicPr>
            <a:picLocks noChangeAspect="1"/>
          </p:cNvPicPr>
          <p:nvPr/>
        </p:nvPicPr>
        <p:blipFill>
          <a:blip r:embed="rId2"/>
          <a:srcRect l="14143" r="23453"/>
          <a:stretch>
            <a:fillRect/>
          </a:stretch>
        </p:blipFill>
        <p:spPr>
          <a:xfrm>
            <a:off x="2474913" y="166688"/>
            <a:ext cx="7242175" cy="6527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Рисунок 1"/>
          <p:cNvPicPr>
            <a:picLocks noChangeAspect="1"/>
          </p:cNvPicPr>
          <p:nvPr/>
        </p:nvPicPr>
        <p:blipFill>
          <a:blip r:embed="rId2"/>
          <a:srcRect l="14143" r="23453"/>
          <a:stretch>
            <a:fillRect/>
          </a:stretch>
        </p:blipFill>
        <p:spPr>
          <a:xfrm>
            <a:off x="184150" y="166688"/>
            <a:ext cx="7242175" cy="652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7609488" y="676945"/>
            <a:ext cx="4319751" cy="707886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0" normalizeH="0" baseline="0" noProof="0" dirty="0" smtClean="0">
                <a:ln w="254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и 1</a:t>
            </a:r>
            <a:endParaRPr kumimoji="0" lang="ru-RU" altLang="ru-RU" sz="4000" b="1" i="0" u="none" strike="noStrike" kern="1200" cap="none" spc="0" normalizeH="0" baseline="0" noProof="0" dirty="0" smtClean="0">
              <a:ln w="25400"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7525406" y="4611527"/>
            <a:ext cx="4319751" cy="707886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0" normalizeH="0" baseline="0" noProof="0" dirty="0" smtClean="0">
                <a:ln w="254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и 2</a:t>
            </a:r>
            <a:endParaRPr kumimoji="0" lang="ru-RU" altLang="ru-RU" sz="4000" b="1" i="0" u="none" strike="noStrike" kern="1200" cap="none" spc="0" normalizeH="0" baseline="0" noProof="0" dirty="0" smtClean="0">
              <a:ln w="25400"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7609489" y="2440002"/>
            <a:ext cx="4319751" cy="707886"/>
          </a:xfrm>
          <a:prstGeom prst="rect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0" normalizeH="0" baseline="0" noProof="0" dirty="0" smtClean="0">
                <a:ln w="254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и 3</a:t>
            </a:r>
            <a:endParaRPr kumimoji="0" lang="ru-RU" altLang="ru-RU" sz="4000" b="1" i="0" u="none" strike="noStrike" kern="1200" cap="none" spc="0" normalizeH="0" baseline="0" noProof="0" dirty="0" smtClean="0">
              <a:ln w="25400"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86838" y="1563688"/>
            <a:ext cx="1417638" cy="660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9126538" y="3325813"/>
            <a:ext cx="1139825" cy="106362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8977313" y="5497513"/>
            <a:ext cx="1438275" cy="1135063"/>
          </a:xfrm>
          <a:prstGeom prst="triangl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Рисунок 1"/>
          <p:cNvPicPr>
            <a:picLocks noChangeAspect="1"/>
          </p:cNvPicPr>
          <p:nvPr/>
        </p:nvPicPr>
        <p:blipFill>
          <a:blip r:embed="rId2"/>
          <a:srcRect l="14316" r="14661"/>
          <a:stretch>
            <a:fillRect/>
          </a:stretch>
        </p:blipFill>
        <p:spPr>
          <a:xfrm>
            <a:off x="2312988" y="120650"/>
            <a:ext cx="8358187" cy="6619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9" name="Рисунок 1"/>
          <p:cNvPicPr>
            <a:picLocks noChangeAspect="1"/>
          </p:cNvPicPr>
          <p:nvPr/>
        </p:nvPicPr>
        <p:blipFill>
          <a:blip r:embed="rId2"/>
          <a:srcRect l="14316" r="14661"/>
          <a:stretch>
            <a:fillRect/>
          </a:stretch>
        </p:blipFill>
        <p:spPr>
          <a:xfrm>
            <a:off x="284163" y="1241425"/>
            <a:ext cx="5527675" cy="4378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6374524" y="151034"/>
            <a:ext cx="5297214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«Придумай свой узор»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6374524" y="2011460"/>
            <a:ext cx="5297214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«Продолжи ряд»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6374524" y="3871886"/>
            <a:ext cx="5297214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«Найди закономерность»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 rot="1752524">
            <a:off x="6373813" y="960438"/>
            <a:ext cx="709613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107238" y="1189038"/>
            <a:ext cx="452438" cy="4191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 rot="20432789">
            <a:off x="6372225" y="1519238"/>
            <a:ext cx="708025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Овал 9"/>
          <p:cNvSpPr/>
          <p:nvPr/>
        </p:nvSpPr>
        <p:spPr>
          <a:xfrm rot="19890987">
            <a:off x="7589838" y="998538"/>
            <a:ext cx="709613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 rot="1137086">
            <a:off x="7585075" y="1516063"/>
            <a:ext cx="709613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 rot="1072640">
            <a:off x="8667750" y="1000125"/>
            <a:ext cx="709613" cy="280988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 rot="20310363">
            <a:off x="8634413" y="1503363"/>
            <a:ext cx="709613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 rot="20305582">
            <a:off x="9839325" y="1025525"/>
            <a:ext cx="709613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 rot="1063888">
            <a:off x="9850438" y="1481138"/>
            <a:ext cx="709613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205788" y="1195388"/>
            <a:ext cx="452438" cy="420688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9371013" y="1222375"/>
            <a:ext cx="452438" cy="4191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0460038" y="1189038"/>
            <a:ext cx="450850" cy="4191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 rot="1120750">
            <a:off x="10928350" y="1025525"/>
            <a:ext cx="708025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Овал 19"/>
          <p:cNvSpPr/>
          <p:nvPr/>
        </p:nvSpPr>
        <p:spPr>
          <a:xfrm rot="20305582">
            <a:off x="10928350" y="1481138"/>
            <a:ext cx="709613" cy="282575"/>
          </a:xfrm>
          <a:prstGeom prst="ellipse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373813" y="2997200"/>
            <a:ext cx="396875" cy="39052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6737350" y="3006725"/>
            <a:ext cx="392113" cy="366713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183438" y="3087688"/>
            <a:ext cx="298450" cy="277813"/>
          </a:xfrm>
          <a:prstGeom prst="rect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550150" y="3119438"/>
            <a:ext cx="433388" cy="228600"/>
          </a:xfrm>
          <a:prstGeom prst="rect">
            <a:avLst/>
          </a:prstGeom>
          <a:solidFill>
            <a:srgbClr val="3333CC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8035925" y="2981325"/>
            <a:ext cx="396875" cy="39052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8389938" y="3027363"/>
            <a:ext cx="392113" cy="366713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839200" y="3094038"/>
            <a:ext cx="298450" cy="277813"/>
          </a:xfrm>
          <a:prstGeom prst="rect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194800" y="3146425"/>
            <a:ext cx="433388" cy="228600"/>
          </a:xfrm>
          <a:prstGeom prst="rect">
            <a:avLst/>
          </a:prstGeom>
          <a:solidFill>
            <a:srgbClr val="3333CC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9680575" y="3016250"/>
            <a:ext cx="395288" cy="39052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Равнобедренный треугольник 29"/>
          <p:cNvSpPr/>
          <p:nvPr/>
        </p:nvSpPr>
        <p:spPr>
          <a:xfrm>
            <a:off x="10052050" y="3036888"/>
            <a:ext cx="392113" cy="366713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502900" y="3101975"/>
            <a:ext cx="298450" cy="277813"/>
          </a:xfrm>
          <a:prstGeom prst="rect">
            <a:avLst/>
          </a:prstGeom>
          <a:solidFill>
            <a:srgbClr val="33CC33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877550" y="3143250"/>
            <a:ext cx="433388" cy="228600"/>
          </a:xfrm>
          <a:prstGeom prst="rect">
            <a:avLst/>
          </a:prstGeom>
          <a:solidFill>
            <a:srgbClr val="3333CC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1349038" y="3013075"/>
            <a:ext cx="395288" cy="390525"/>
          </a:xfrm>
          <a:prstGeom prst="ellipse">
            <a:avLst/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5697538" y="5927725"/>
            <a:ext cx="930275" cy="876300"/>
          </a:xfrm>
          <a:prstGeom prst="triangl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940550" y="5964238"/>
            <a:ext cx="1000125" cy="595313"/>
          </a:xfrm>
          <a:prstGeom prst="rec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8286750" y="5461000"/>
            <a:ext cx="841375" cy="8255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507538" y="5072063"/>
            <a:ext cx="822325" cy="838200"/>
          </a:xfrm>
          <a:prstGeom prst="rec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10612438" y="4822825"/>
            <a:ext cx="1060450" cy="500063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Рисунок 2"/>
          <p:cNvPicPr>
            <a:picLocks noChangeAspect="1"/>
          </p:cNvPicPr>
          <p:nvPr/>
        </p:nvPicPr>
        <p:blipFill>
          <a:blip r:embed="rId2"/>
          <a:srcRect l="14143" r="14833"/>
          <a:stretch>
            <a:fillRect/>
          </a:stretch>
        </p:blipFill>
        <p:spPr>
          <a:xfrm>
            <a:off x="163513" y="147638"/>
            <a:ext cx="5616575" cy="4448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Рисунок 4"/>
          <p:cNvPicPr>
            <a:picLocks noChangeAspect="1"/>
          </p:cNvPicPr>
          <p:nvPr/>
        </p:nvPicPr>
        <p:blipFill>
          <a:blip r:embed="rId3"/>
          <a:srcRect l="14314" r="14661"/>
          <a:stretch>
            <a:fillRect/>
          </a:stretch>
        </p:blipFill>
        <p:spPr>
          <a:xfrm>
            <a:off x="6359525" y="2206625"/>
            <a:ext cx="5684838" cy="4503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Прямоугольный треугольник 6"/>
          <p:cNvSpPr/>
          <p:nvPr/>
        </p:nvSpPr>
        <p:spPr>
          <a:xfrm>
            <a:off x="9312275" y="220663"/>
            <a:ext cx="946150" cy="914400"/>
          </a:xfrm>
          <a:prstGeom prst="rt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>
            <a:off x="8228013" y="204788"/>
            <a:ext cx="946150" cy="914400"/>
          </a:xfrm>
          <a:prstGeom prst="rt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5400000">
            <a:off x="9296400" y="1252538"/>
            <a:ext cx="946150" cy="914400"/>
          </a:xfrm>
          <a:prstGeom prst="rt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10800000">
            <a:off x="8228013" y="1268413"/>
            <a:ext cx="946150" cy="914400"/>
          </a:xfrm>
          <a:prstGeom prst="rt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Блок-схема: ИЛИ 10"/>
          <p:cNvSpPr/>
          <p:nvPr/>
        </p:nvSpPr>
        <p:spPr>
          <a:xfrm>
            <a:off x="2036763" y="4775200"/>
            <a:ext cx="1871663" cy="1901825"/>
          </a:xfrm>
          <a:prstGeom prst="flowChartOr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2841735" y="166820"/>
            <a:ext cx="6508530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8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Шифр «Найди клад»</a:t>
            </a:r>
            <a:endParaRPr kumimoji="0" lang="ru-RU" altLang="ru-RU" sz="48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508" name="Рисунок 1"/>
          <p:cNvPicPr>
            <a:picLocks noChangeAspect="1"/>
          </p:cNvPicPr>
          <p:nvPr/>
        </p:nvPicPr>
        <p:blipFill>
          <a:blip r:embed="rId2"/>
          <a:srcRect l="13971" r="14661"/>
          <a:stretch>
            <a:fillRect/>
          </a:stretch>
        </p:blipFill>
        <p:spPr>
          <a:xfrm>
            <a:off x="2517775" y="1103313"/>
            <a:ext cx="7150100" cy="5634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425" y="4386263"/>
            <a:ext cx="841375" cy="701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963" y="4386263"/>
            <a:ext cx="508000" cy="709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1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750" y="3573463"/>
            <a:ext cx="690563" cy="715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025" y="3687763"/>
            <a:ext cx="857250" cy="601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3" name="Рисунок 16"/>
          <p:cNvPicPr>
            <a:picLocks noChangeAspect="1"/>
          </p:cNvPicPr>
          <p:nvPr/>
        </p:nvPicPr>
        <p:blipFill>
          <a:blip r:embed="rId7"/>
          <a:srcRect l="9924" t="14468" r="8591" b="14268"/>
          <a:stretch>
            <a:fillRect/>
          </a:stretch>
        </p:blipFill>
        <p:spPr>
          <a:xfrm>
            <a:off x="3616325" y="3687763"/>
            <a:ext cx="863600" cy="460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4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1300" y="1944688"/>
            <a:ext cx="517525" cy="712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8338" y="3600450"/>
            <a:ext cx="779462" cy="630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6" name="Рисунок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7038" y="2744788"/>
            <a:ext cx="657225" cy="754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7" name="Рисунок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8338" y="2725738"/>
            <a:ext cx="692150" cy="749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8" name="Рисунок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56638" y="2049463"/>
            <a:ext cx="879475" cy="639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9" name="Рисунок 2"/>
          <p:cNvPicPr>
            <a:picLocks noChangeAspect="1"/>
          </p:cNvPicPr>
          <p:nvPr/>
        </p:nvPicPr>
        <p:blipFill>
          <a:blip r:embed="rId13"/>
          <a:srcRect b="7207"/>
          <a:stretch>
            <a:fillRect/>
          </a:stretch>
        </p:blipFill>
        <p:spPr>
          <a:xfrm>
            <a:off x="5795963" y="1908175"/>
            <a:ext cx="655637" cy="765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0" name="Рисунок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70313" y="1933575"/>
            <a:ext cx="615950" cy="72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1" name="Рисунок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37588" y="2849563"/>
            <a:ext cx="968375" cy="50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2" name="Рисунок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07313" y="3559175"/>
            <a:ext cx="801687" cy="744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3" name="Рисунок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3225" y="415925"/>
            <a:ext cx="1646238" cy="1373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4" name="Рисунок 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850" y="2671763"/>
            <a:ext cx="1598613" cy="1293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5" name="Рисунок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3225" y="4789488"/>
            <a:ext cx="1646238" cy="1196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6" name="Рисунок 1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58450" y="2700338"/>
            <a:ext cx="1169988" cy="1614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260619" y="5291464"/>
            <a:ext cx="736068" cy="62359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0067882">
            <a:off x="10784189" y="2967693"/>
            <a:ext cx="736068" cy="62359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1"/>
          <a:srcRect l="5176" t="14919" r="6294" b="12607"/>
          <a:stretch>
            <a:fillRect/>
          </a:stretch>
        </p:blipFill>
        <p:spPr>
          <a:xfrm>
            <a:off x="11156731" y="1007287"/>
            <a:ext cx="651641" cy="4519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530" name="Рисунок 28"/>
          <p:cNvPicPr>
            <a:picLocks noChangeAspect="1"/>
          </p:cNvPicPr>
          <p:nvPr/>
        </p:nvPicPr>
        <p:blipFill>
          <a:blip r:embed="rId21"/>
          <a:srcRect b="11626"/>
          <a:stretch>
            <a:fillRect/>
          </a:stretch>
        </p:blipFill>
        <p:spPr>
          <a:xfrm>
            <a:off x="858838" y="4386263"/>
            <a:ext cx="736600" cy="550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31" name="Рисунок 29"/>
          <p:cNvPicPr>
            <a:picLocks noChangeAspect="1"/>
          </p:cNvPicPr>
          <p:nvPr/>
        </p:nvPicPr>
        <p:blipFill>
          <a:blip r:embed="rId21"/>
          <a:srcRect t="-2" b="35167"/>
          <a:stretch>
            <a:fillRect/>
          </a:stretch>
        </p:blipFill>
        <p:spPr>
          <a:xfrm rot="730271">
            <a:off x="1158875" y="2828925"/>
            <a:ext cx="736600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32" name="Рисунок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14450" y="1265238"/>
            <a:ext cx="735013" cy="623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Рисунок 15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" t="2645" r="-187" b="9077"/>
          <a:stretch>
            <a:fillRect/>
          </a:stretch>
        </p:blipFill>
        <p:spPr bwMode="auto">
          <a:xfrm>
            <a:off x="10321159" y="367862"/>
            <a:ext cx="1145627" cy="130328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Рисунок 2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295" y="5013860"/>
            <a:ext cx="1266897" cy="117880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Рисунок 1"/>
          <p:cNvPicPr>
            <a:picLocks noChangeAspect="1"/>
          </p:cNvPicPr>
          <p:nvPr/>
        </p:nvPicPr>
        <p:blipFill>
          <a:blip r:embed="rId2"/>
          <a:srcRect l="14143" r="14833"/>
          <a:stretch>
            <a:fillRect/>
          </a:stretch>
        </p:blipFill>
        <p:spPr>
          <a:xfrm>
            <a:off x="142875" y="908050"/>
            <a:ext cx="5621338" cy="445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5923124" y="121859"/>
            <a:ext cx="6174283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«Продолжи логический ряд»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5923124" y="2308011"/>
            <a:ext cx="6174283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«Четвертый лишний»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5923124" y="4599674"/>
            <a:ext cx="6174283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«Назови одним словом»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5" t="3088" r="7408" b="6323"/>
          <a:stretch>
            <a:fillRect/>
          </a:stretch>
        </p:blipFill>
        <p:spPr bwMode="auto">
          <a:xfrm>
            <a:off x="10688593" y="1154748"/>
            <a:ext cx="1294355" cy="102298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752" y="1063867"/>
            <a:ext cx="1978275" cy="111386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81" y="920212"/>
            <a:ext cx="1083259" cy="125752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0" t="6639" r="24527" b="7968"/>
          <a:stretch>
            <a:fillRect/>
          </a:stretch>
        </p:blipFill>
        <p:spPr bwMode="auto">
          <a:xfrm>
            <a:off x="5905449" y="924862"/>
            <a:ext cx="1066701" cy="123949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124" y="3151023"/>
            <a:ext cx="1288440" cy="125996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6"/>
          <a:stretch>
            <a:fillRect/>
          </a:stretch>
        </p:blipFill>
        <p:spPr bwMode="auto">
          <a:xfrm>
            <a:off x="7512486" y="3129220"/>
            <a:ext cx="1326806" cy="130357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27" y="3212540"/>
            <a:ext cx="1185730" cy="122782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492" y="3209153"/>
            <a:ext cx="1317910" cy="120183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5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249" y="5506754"/>
            <a:ext cx="1669252" cy="119869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4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061" y="5381655"/>
            <a:ext cx="1081490" cy="144025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909" y="5394230"/>
            <a:ext cx="1222422" cy="139293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4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4" r="16724"/>
          <a:stretch>
            <a:fillRect/>
          </a:stretch>
        </p:blipFill>
        <p:spPr bwMode="auto">
          <a:xfrm>
            <a:off x="10603891" y="5359852"/>
            <a:ext cx="1383111" cy="139293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4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0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5923124" y="121859"/>
            <a:ext cx="6174283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«Найди слово»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5923123" y="3430587"/>
            <a:ext cx="6174283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«Тайное послание»</a:t>
            </a:r>
            <a:endParaRPr kumimoji="0" lang="ru-RU" altLang="ru-RU" sz="36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557" name="Рисунок 2"/>
          <p:cNvPicPr>
            <a:picLocks noChangeAspect="1"/>
          </p:cNvPicPr>
          <p:nvPr/>
        </p:nvPicPr>
        <p:blipFill>
          <a:blip r:embed="rId2"/>
          <a:srcRect l="13971" r="14661"/>
          <a:stretch>
            <a:fillRect/>
          </a:stretch>
        </p:blipFill>
        <p:spPr>
          <a:xfrm>
            <a:off x="193675" y="1249363"/>
            <a:ext cx="5535613" cy="4362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Прямоугольник 8"/>
          <p:cNvSpPr>
            <a:spLocks noChangeArrowheads="1"/>
          </p:cNvSpPr>
          <p:nvPr/>
        </p:nvSpPr>
        <p:spPr bwMode="auto">
          <a:xfrm>
            <a:off x="6096001" y="1220985"/>
            <a:ext cx="2617076" cy="144655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8"/>
          <p:cNvSpPr>
            <a:spLocks noChangeArrowheads="1"/>
          </p:cNvSpPr>
          <p:nvPr/>
        </p:nvSpPr>
        <p:spPr bwMode="auto">
          <a:xfrm>
            <a:off x="9144000" y="1220985"/>
            <a:ext cx="2617076" cy="144655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КИТ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8"/>
          <p:cNvSpPr>
            <a:spLocks noChangeArrowheads="1"/>
          </p:cNvSpPr>
          <p:nvPr/>
        </p:nvSpPr>
        <p:spPr bwMode="auto">
          <a:xfrm>
            <a:off x="5965165" y="4596594"/>
            <a:ext cx="6174283" cy="1015663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60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ТОЛКНИ МЯЧ</a:t>
            </a:r>
            <a:endParaRPr kumimoji="0" lang="ru-RU" altLang="ru-RU" sz="60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0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6764685" y="135785"/>
            <a:ext cx="2579744" cy="4154984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и 5 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и 4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и 5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8"/>
          <p:cNvSpPr>
            <a:spLocks noChangeArrowheads="1"/>
          </p:cNvSpPr>
          <p:nvPr/>
        </p:nvSpPr>
        <p:spPr bwMode="auto">
          <a:xfrm>
            <a:off x="9448308" y="135785"/>
            <a:ext cx="2617076" cy="4154984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81" name="Рисунок 1"/>
          <p:cNvPicPr>
            <a:picLocks noChangeAspect="1"/>
          </p:cNvPicPr>
          <p:nvPr/>
        </p:nvPicPr>
        <p:blipFill>
          <a:blip r:embed="rId2"/>
          <a:srcRect l="13971" r="14661"/>
          <a:stretch>
            <a:fillRect/>
          </a:stretch>
        </p:blipFill>
        <p:spPr>
          <a:xfrm>
            <a:off x="76200" y="136525"/>
            <a:ext cx="6584950" cy="5189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Прямоугольник 8"/>
          <p:cNvSpPr>
            <a:spLocks noChangeArrowheads="1"/>
          </p:cNvSpPr>
          <p:nvPr/>
        </p:nvSpPr>
        <p:spPr bwMode="auto">
          <a:xfrm>
            <a:off x="6764685" y="4465070"/>
            <a:ext cx="2579744" cy="144655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88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и 4 </a:t>
            </a:r>
            <a:endParaRPr kumimoji="0" lang="ru-RU" altLang="ru-RU" sz="88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7"/>
          <a:stretch>
            <a:fillRect/>
          </a:stretch>
        </p:blipFill>
        <p:spPr bwMode="auto">
          <a:xfrm>
            <a:off x="9863220" y="4426554"/>
            <a:ext cx="1787251" cy="208205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8"/>
          <p:cNvSpPr>
            <a:spLocks noChangeArrowheads="1"/>
          </p:cNvSpPr>
          <p:nvPr/>
        </p:nvSpPr>
        <p:spPr bwMode="auto">
          <a:xfrm>
            <a:off x="412805" y="5784081"/>
            <a:ext cx="5911538" cy="1015663"/>
          </a:xfrm>
          <a:prstGeom prst="rect">
            <a:avLst/>
          </a:prstGeom>
          <a:solidFill>
            <a:srgbClr val="FFCCCC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60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СТУЛ</a:t>
            </a:r>
            <a:r>
              <a:rPr kumimoji="0" lang="ru-RU" altLang="ru-RU" sz="60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</a:t>
            </a:r>
            <a:endParaRPr kumimoji="0" lang="ru-RU" altLang="ru-RU" sz="60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0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5556997" y="147017"/>
            <a:ext cx="654029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24 33 42 16 36 16 41 33 34</a:t>
            </a:r>
            <a:endParaRPr kumimoji="0" lang="ru-RU" altLang="ru-RU" sz="40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8"/>
          <p:cNvSpPr>
            <a:spLocks noChangeArrowheads="1"/>
          </p:cNvSpPr>
          <p:nvPr/>
        </p:nvSpPr>
        <p:spPr bwMode="auto">
          <a:xfrm>
            <a:off x="117546" y="147016"/>
            <a:ext cx="5344742" cy="212280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400" b="1" i="0" u="none" strike="noStrike" kern="1200" cap="none" spc="0" normalizeH="0" baseline="0" noProof="0" dirty="0" smtClean="0">
                <a:ln w="25400">
                  <a:solidFill>
                    <a:srgbClr val="006600"/>
                  </a:solidFill>
                </a:ln>
                <a:solidFill>
                  <a:srgbClr val="00CC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Ваше мнение </a:t>
            </a:r>
            <a:endParaRPr kumimoji="0" lang="ru-RU" altLang="ru-RU" sz="4400" b="1" i="0" u="none" strike="noStrike" kern="1200" cap="none" spc="0" normalizeH="0" baseline="0" noProof="0" dirty="0" smtClean="0">
              <a:ln w="25400">
                <a:solidFill>
                  <a:srgbClr val="006600"/>
                </a:solidFill>
              </a:ln>
              <a:solidFill>
                <a:srgbClr val="00CC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400" b="1" i="0" u="none" strike="noStrike" kern="1200" cap="none" spc="0" normalizeH="0" baseline="0" noProof="0" dirty="0" smtClean="0">
                <a:ln w="25400">
                  <a:solidFill>
                    <a:srgbClr val="006600"/>
                  </a:solidFill>
                </a:ln>
                <a:solidFill>
                  <a:srgbClr val="00CC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endParaRPr kumimoji="0" lang="ru-RU" altLang="ru-RU" sz="4400" b="1" i="0" u="none" strike="noStrike" kern="1200" cap="none" spc="0" normalizeH="0" baseline="0" noProof="0" dirty="0" smtClean="0">
              <a:ln w="25400">
                <a:solidFill>
                  <a:srgbClr val="006600"/>
                </a:solidFill>
              </a:ln>
              <a:solidFill>
                <a:srgbClr val="00CC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400" b="1" i="0" u="none" strike="noStrike" kern="1200" cap="none" spc="0" normalizeH="0" baseline="0" noProof="0" dirty="0" smtClean="0">
                <a:ln w="25400">
                  <a:solidFill>
                    <a:srgbClr val="006600"/>
                  </a:solidFill>
                </a:ln>
                <a:solidFill>
                  <a:srgbClr val="00CC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мастер-классе</a:t>
            </a:r>
            <a:endParaRPr kumimoji="0" lang="ru-RU" altLang="ru-RU" sz="4400" b="1" i="0" u="none" strike="noStrike" kern="1200" cap="none" spc="0" normalizeH="0" baseline="0" noProof="0" dirty="0" smtClean="0">
              <a:ln w="25400">
                <a:solidFill>
                  <a:srgbClr val="006600"/>
                </a:solidFill>
              </a:ln>
              <a:solidFill>
                <a:srgbClr val="00CC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8"/>
          <p:cNvSpPr>
            <a:spLocks noChangeArrowheads="1"/>
          </p:cNvSpPr>
          <p:nvPr/>
        </p:nvSpPr>
        <p:spPr bwMode="auto">
          <a:xfrm>
            <a:off x="5556997" y="787646"/>
            <a:ext cx="6540294" cy="150810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2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 Н  Т  Е  Р  Е  С  Н  О</a:t>
            </a:r>
            <a:endParaRPr kumimoji="0" lang="ru-RU" altLang="ru-RU" sz="42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42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6" name="Рисунок 1"/>
          <p:cNvPicPr>
            <a:picLocks noChangeAspect="1"/>
          </p:cNvPicPr>
          <p:nvPr/>
        </p:nvPicPr>
        <p:blipFill>
          <a:blip r:embed="rId2"/>
          <a:srcRect l="14143" r="14488"/>
          <a:stretch>
            <a:fillRect/>
          </a:stretch>
        </p:blipFill>
        <p:spPr>
          <a:xfrm>
            <a:off x="117475" y="2352675"/>
            <a:ext cx="5389563" cy="4568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7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525" y="1246188"/>
            <a:ext cx="2873375" cy="1106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Прямоугольник 8"/>
          <p:cNvSpPr>
            <a:spLocks noChangeArrowheads="1"/>
          </p:cNvSpPr>
          <p:nvPr/>
        </p:nvSpPr>
        <p:spPr bwMode="auto">
          <a:xfrm>
            <a:off x="5569592" y="2391900"/>
            <a:ext cx="654029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33 16 35 34 33 63 42 33 34 </a:t>
            </a:r>
            <a:endParaRPr kumimoji="0" lang="ru-RU" altLang="ru-RU" sz="40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8"/>
          <p:cNvSpPr>
            <a:spLocks noChangeArrowheads="1"/>
          </p:cNvSpPr>
          <p:nvPr/>
        </p:nvSpPr>
        <p:spPr bwMode="auto">
          <a:xfrm>
            <a:off x="5569592" y="3098892"/>
            <a:ext cx="6540294" cy="150810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2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 Е  П  О  Н  Я  Т  Н  О</a:t>
            </a:r>
            <a:endParaRPr kumimoji="0" lang="ru-RU" altLang="ru-RU" sz="42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42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10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138" y="3725863"/>
            <a:ext cx="2752725" cy="855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Прямоугольник 8"/>
          <p:cNvSpPr>
            <a:spLocks noChangeArrowheads="1"/>
          </p:cNvSpPr>
          <p:nvPr/>
        </p:nvSpPr>
        <p:spPr bwMode="auto">
          <a:xfrm>
            <a:off x="5556996" y="4704834"/>
            <a:ext cx="654029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0" normalizeH="0" baseline="0" noProof="0" dirty="0" smtClean="0">
                <a:ln w="25400">
                  <a:solidFill>
                    <a:srgbClr val="000066"/>
                  </a:solidFill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12 16 41 35 34 31 16 23 33 34 </a:t>
            </a:r>
            <a:endParaRPr kumimoji="0" lang="ru-RU" altLang="ru-RU" sz="4000" b="1" i="0" u="none" strike="noStrike" kern="1200" cap="none" spc="0" normalizeH="0" baseline="0" noProof="0" dirty="0" smtClean="0">
              <a:ln w="25400">
                <a:solidFill>
                  <a:srgbClr val="000066"/>
                </a:solidFill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8"/>
          <p:cNvSpPr>
            <a:spLocks noChangeArrowheads="1"/>
          </p:cNvSpPr>
          <p:nvPr/>
        </p:nvSpPr>
        <p:spPr bwMode="auto">
          <a:xfrm>
            <a:off x="5556996" y="5412949"/>
            <a:ext cx="6540294" cy="150810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2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 Е  С  П  О  Л  Е  З  Н  О</a:t>
            </a:r>
            <a:endParaRPr kumimoji="0" lang="ru-RU" altLang="ru-RU" sz="42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40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8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13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6145213"/>
            <a:ext cx="801688" cy="692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4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3575" y="6145213"/>
            <a:ext cx="803275" cy="692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5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850" y="6145213"/>
            <a:ext cx="801688" cy="692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Рисунок 4"/>
          <p:cNvPicPr>
            <a:picLocks noChangeAspect="1"/>
          </p:cNvPicPr>
          <p:nvPr/>
        </p:nvPicPr>
        <p:blipFill>
          <a:blip r:embed="rId1"/>
          <a:srcRect r="5325"/>
          <a:stretch>
            <a:fillRect/>
          </a:stretch>
        </p:blipFill>
        <p:spPr>
          <a:xfrm>
            <a:off x="0" y="-30162"/>
            <a:ext cx="12192000" cy="692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Рисунок 1"/>
          <p:cNvPicPr>
            <a:picLocks noChangeAspect="1"/>
          </p:cNvPicPr>
          <p:nvPr/>
        </p:nvPicPr>
        <p:blipFill>
          <a:blip r:embed="rId2"/>
          <a:srcRect l="14316" r="15176"/>
          <a:stretch>
            <a:fillRect/>
          </a:stretch>
        </p:blipFill>
        <p:spPr>
          <a:xfrm>
            <a:off x="188913" y="158750"/>
            <a:ext cx="3776662" cy="3011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463" y="158750"/>
            <a:ext cx="3800475" cy="3011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91" y="3727827"/>
            <a:ext cx="3846412" cy="30421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6630" name="Рисунок 7"/>
          <p:cNvPicPr>
            <a:picLocks noChangeAspect="1"/>
          </p:cNvPicPr>
          <p:nvPr/>
        </p:nvPicPr>
        <p:blipFill>
          <a:blip r:embed="rId5"/>
          <a:srcRect l="14316" r="14661"/>
          <a:stretch>
            <a:fillRect/>
          </a:stretch>
        </p:blipFill>
        <p:spPr>
          <a:xfrm>
            <a:off x="8229600" y="3743325"/>
            <a:ext cx="3843338" cy="304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1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9275" y="3636963"/>
            <a:ext cx="3475038" cy="313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2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00" y="158750"/>
            <a:ext cx="3475038" cy="2767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970689" y="1171894"/>
            <a:ext cx="8250622" cy="452431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96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</a:t>
            </a:r>
            <a:endParaRPr kumimoji="0" lang="ru-RU" altLang="ru-RU" sz="96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9600" b="1" i="0" u="none" strike="noStrike" kern="1200" cap="none" spc="0" normalizeH="0" baseline="0" noProof="0" dirty="0" smtClean="0">
                <a:ln w="25400">
                  <a:solidFill>
                    <a:srgbClr val="C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ВНИМАНИЕ!</a:t>
            </a:r>
            <a:endParaRPr kumimoji="0" lang="ru-RU" altLang="ru-RU" sz="9600" b="1" i="0" u="none" strike="noStrike" kern="1200" cap="none" spc="0" normalizeH="0" baseline="0" noProof="0" dirty="0" smtClean="0">
              <a:ln w="25400">
                <a:solidFill>
                  <a:srgbClr val="C00000"/>
                </a:solidFill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1356</Words>
  <Application>WPS Presentation</Application>
  <PresentationFormat>Широкоэкранный</PresentationFormat>
  <Paragraphs>155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SimSun</vt:lpstr>
      <vt:lpstr>Wingdings</vt:lpstr>
      <vt:lpstr>Calibri</vt:lpstr>
      <vt:lpstr>Calibri Light</vt:lpstr>
      <vt:lpstr>Times New Roman</vt:lpstr>
      <vt:lpstr>Microsoft YaHei</vt:lpstr>
      <vt:lpstr>Arial Unicode MS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yupi_</cp:lastModifiedBy>
  <cp:revision>53</cp:revision>
  <dcterms:created xsi:type="dcterms:W3CDTF">2025-01-06T14:00:26Z</dcterms:created>
  <dcterms:modified xsi:type="dcterms:W3CDTF">2025-01-23T21:15:25Z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03C3FA740ECA4041A6C55761BBBFEDFC_12</vt:lpwstr>
  </property>
  <property fmtid="{D5CDD505-2E9C-101B-9397-08002B2CF9AE}" pid="3" name="KSOProductBuildVer">
    <vt:lpwstr>1049-12.2.0.19805</vt:lpwstr>
  </property>
</Properties>
</file>